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3195875" cx="323977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iFW7UUt+ILAQNh9H6dE02gz3i/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3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1619640" y="10107720"/>
            <a:ext cx="29156760" cy="2505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4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1619640" y="10107720"/>
            <a:ext cx="29156760" cy="25053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" name="Google Shape;22;p5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1619640" y="10107720"/>
            <a:ext cx="14228280" cy="25053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16559640" y="10107720"/>
            <a:ext cx="14228280" cy="25053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6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idx="1" type="subTitle"/>
          </p:nvPr>
        </p:nvSpPr>
        <p:spPr>
          <a:xfrm>
            <a:off x="1619640" y="1723320"/>
            <a:ext cx="29156760" cy="33437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8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8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1619640" y="10107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16559640" y="10107720"/>
            <a:ext cx="14228280" cy="25053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9"/>
          <p:cNvSpPr txBox="1"/>
          <p:nvPr>
            <p:ph idx="3" type="body"/>
          </p:nvPr>
        </p:nvSpPr>
        <p:spPr>
          <a:xfrm>
            <a:off x="1619640" y="23193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9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1619640" y="10107720"/>
            <a:ext cx="14228280" cy="25053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0"/>
          <p:cNvSpPr txBox="1"/>
          <p:nvPr>
            <p:ph idx="2" type="body"/>
          </p:nvPr>
        </p:nvSpPr>
        <p:spPr>
          <a:xfrm>
            <a:off x="16559640" y="10107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0"/>
          <p:cNvSpPr txBox="1"/>
          <p:nvPr>
            <p:ph idx="3" type="body"/>
          </p:nvPr>
        </p:nvSpPr>
        <p:spPr>
          <a:xfrm>
            <a:off x="16559640" y="23193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0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1619640" y="10107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16559640" y="10107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11"/>
          <p:cNvSpPr txBox="1"/>
          <p:nvPr>
            <p:ph idx="3" type="body"/>
          </p:nvPr>
        </p:nvSpPr>
        <p:spPr>
          <a:xfrm>
            <a:off x="1619640" y="23193720"/>
            <a:ext cx="2915676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3" name="Google Shape;63;p11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1619640" y="10107720"/>
            <a:ext cx="2915676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9" name="Google Shape;69;p12"/>
          <p:cNvSpPr txBox="1"/>
          <p:nvPr>
            <p:ph idx="2" type="body"/>
          </p:nvPr>
        </p:nvSpPr>
        <p:spPr>
          <a:xfrm>
            <a:off x="1619640" y="23193720"/>
            <a:ext cx="2915676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12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5" name="Google Shape;75;p13"/>
          <p:cNvSpPr txBox="1"/>
          <p:nvPr>
            <p:ph idx="1" type="body"/>
          </p:nvPr>
        </p:nvSpPr>
        <p:spPr>
          <a:xfrm>
            <a:off x="1619640" y="10107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6" name="Google Shape;76;p13"/>
          <p:cNvSpPr txBox="1"/>
          <p:nvPr>
            <p:ph idx="2" type="body"/>
          </p:nvPr>
        </p:nvSpPr>
        <p:spPr>
          <a:xfrm>
            <a:off x="16559640" y="10107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7" name="Google Shape;77;p13"/>
          <p:cNvSpPr txBox="1"/>
          <p:nvPr>
            <p:ph idx="3" type="body"/>
          </p:nvPr>
        </p:nvSpPr>
        <p:spPr>
          <a:xfrm>
            <a:off x="1619640" y="23193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8" name="Google Shape;78;p13"/>
          <p:cNvSpPr txBox="1"/>
          <p:nvPr>
            <p:ph idx="4" type="body"/>
          </p:nvPr>
        </p:nvSpPr>
        <p:spPr>
          <a:xfrm>
            <a:off x="16559640" y="23193720"/>
            <a:ext cx="142282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9" name="Google Shape;79;p13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type="title"/>
          </p:nvPr>
        </p:nvSpPr>
        <p:spPr>
          <a:xfrm>
            <a:off x="1619640" y="1723320"/>
            <a:ext cx="29156760" cy="721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>
            <a:off x="1619640" y="10107720"/>
            <a:ext cx="93880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5" name="Google Shape;85;p14"/>
          <p:cNvSpPr txBox="1"/>
          <p:nvPr>
            <p:ph idx="2" type="body"/>
          </p:nvPr>
        </p:nvSpPr>
        <p:spPr>
          <a:xfrm>
            <a:off x="11477520" y="10107720"/>
            <a:ext cx="93880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6" name="Google Shape;86;p14"/>
          <p:cNvSpPr txBox="1"/>
          <p:nvPr>
            <p:ph idx="3" type="body"/>
          </p:nvPr>
        </p:nvSpPr>
        <p:spPr>
          <a:xfrm>
            <a:off x="21335400" y="10107720"/>
            <a:ext cx="93880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7" name="Google Shape;87;p14"/>
          <p:cNvSpPr txBox="1"/>
          <p:nvPr>
            <p:ph idx="4" type="body"/>
          </p:nvPr>
        </p:nvSpPr>
        <p:spPr>
          <a:xfrm>
            <a:off x="1619640" y="23193720"/>
            <a:ext cx="93880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8" name="Google Shape;88;p14"/>
          <p:cNvSpPr txBox="1"/>
          <p:nvPr>
            <p:ph idx="5" type="body"/>
          </p:nvPr>
        </p:nvSpPr>
        <p:spPr>
          <a:xfrm>
            <a:off x="11477520" y="23193720"/>
            <a:ext cx="93880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9" name="Google Shape;89;p14"/>
          <p:cNvSpPr txBox="1"/>
          <p:nvPr>
            <p:ph idx="6" type="body"/>
          </p:nvPr>
        </p:nvSpPr>
        <p:spPr>
          <a:xfrm>
            <a:off x="21335400" y="23193720"/>
            <a:ext cx="9388080" cy="11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0" name="Google Shape;90;p14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sz="1200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14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2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A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/>
          <p:nvPr/>
        </p:nvSpPr>
        <p:spPr>
          <a:xfrm>
            <a:off x="0" y="0"/>
            <a:ext cx="32396760" cy="36540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914400" y="731525"/>
            <a:ext cx="137157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3B1E5C"/>
                </a:solidFill>
                <a:latin typeface="Arial"/>
                <a:ea typeface="Arial"/>
                <a:cs typeface="Arial"/>
                <a:sym typeface="Arial"/>
              </a:rPr>
              <a:t>XI Feira de Ciências, Arte e Cultura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IFSP Câmpus Matão | 28, 29 e 30 de Outubro de 2026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7766725" y="731532"/>
            <a:ext cx="137157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6D28D9"/>
                </a:solidFill>
                <a:latin typeface="Arial"/>
                <a:ea typeface="Arial"/>
                <a:cs typeface="Arial"/>
                <a:sym typeface="Arial"/>
              </a:rPr>
              <a:t>23ª Semana Nacional de Ciência e Tecnologia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000" u="none" cap="none" strike="noStrike">
                <a:solidFill>
                  <a:srgbClr val="3B1E5C"/>
                </a:solidFill>
                <a:latin typeface="Arial"/>
                <a:ea typeface="Arial"/>
                <a:cs typeface="Arial"/>
                <a:sym typeface="Arial"/>
              </a:rPr>
              <a:t>Tema: Ciência Delas - Meninas e Mulheres nas Ciências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914400" y="2743200"/>
            <a:ext cx="30567960" cy="25200"/>
          </a:xfrm>
          <a:prstGeom prst="rect">
            <a:avLst/>
          </a:prstGeom>
          <a:solidFill>
            <a:srgbClr val="6B7280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0" lIns="90000" spcFirstLastPara="1" rIns="90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914400" y="3017520"/>
            <a:ext cx="30567960" cy="759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rgbClr val="3B1E5C"/>
                </a:solidFill>
                <a:latin typeface="Arial"/>
                <a:ea typeface="Arial"/>
                <a:cs typeface="Arial"/>
                <a:sym typeface="Arial"/>
              </a:rPr>
              <a:t>TÍTULO DO TRABALHO DESENVOLVIDO: DEVE SER CLARO, CONCISO E EM CAIXA ALTA</a:t>
            </a:r>
            <a:endParaRPr b="0" i="0" sz="5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914400" y="4478774"/>
            <a:ext cx="30567900" cy="1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Nome Completo do Aluno 1 (IC), Nome Completo do Aluno 2 (IC), Nome Completo do Aluno 3 (IC), Nome Completo do Orientador* (FM)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*Orientador | 1Instituto Federal de São Paulo (IFSP), Câmpus Matão, SP, Brasil | E-mail: orientador@ifsp.edu.br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914400" y="6217920"/>
            <a:ext cx="30567960" cy="25200"/>
          </a:xfrm>
          <a:prstGeom prst="rect">
            <a:avLst/>
          </a:prstGeom>
          <a:solidFill>
            <a:srgbClr val="6B7280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0" lIns="90000" spcFirstLastPara="1" rIns="90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914400" y="6583675"/>
            <a:ext cx="8277300" cy="1645500"/>
          </a:xfrm>
          <a:prstGeom prst="roundRect">
            <a:avLst>
              <a:gd fmla="val 16667" name="adj"/>
            </a:avLst>
          </a:prstGeom>
          <a:solidFill>
            <a:srgbClr val="EEF2F6"/>
          </a:solidFill>
          <a:ln cap="flat" cmpd="sng" w="19050">
            <a:solidFill>
              <a:srgbClr val="3B1E5C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27430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3B1E5C"/>
                </a:solidFill>
                <a:latin typeface="Arial"/>
                <a:ea typeface="Arial"/>
                <a:cs typeface="Arial"/>
                <a:sym typeface="Arial"/>
              </a:rPr>
              <a:t>ÁREA DO CONHECIMENTO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Indique a sigla correspondente:</a:t>
            </a:r>
            <a:b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[CNT] [LT] [MT] [CHST] (Fonte Arial </a:t>
            </a:r>
            <a:r>
              <a:rPr lang="en-US" sz="3200">
                <a:solidFill>
                  <a:srgbClr val="2D2D2D"/>
                </a:solidFill>
              </a:rPr>
              <a:t>32</a:t>
            </a: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9786938" y="6583675"/>
            <a:ext cx="12739800" cy="1645500"/>
          </a:xfrm>
          <a:prstGeom prst="roundRect">
            <a:avLst>
              <a:gd fmla="val 16667" name="adj"/>
            </a:avLst>
          </a:prstGeom>
          <a:solidFill>
            <a:srgbClr val="EEF2F6"/>
          </a:solidFill>
          <a:ln cap="flat" cmpd="sng" w="19050">
            <a:solidFill>
              <a:srgbClr val="6D28D9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27430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6D28D9"/>
                </a:solidFill>
                <a:latin typeface="Arial"/>
                <a:ea typeface="Arial"/>
                <a:cs typeface="Arial"/>
                <a:sym typeface="Arial"/>
              </a:rPr>
              <a:t>OBJETIVOS DE DESENVOLVIMENTO SUSTENTÁVEL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Citar pelo menos 2 ODS da ONU com as quais</a:t>
            </a:r>
            <a:b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o trabalho se relaciona (Fonte Arial 16)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23050500" y="6583675"/>
            <a:ext cx="8422800" cy="1645500"/>
          </a:xfrm>
          <a:prstGeom prst="roundRect">
            <a:avLst>
              <a:gd fmla="val 16667" name="adj"/>
            </a:avLst>
          </a:prstGeom>
          <a:solidFill>
            <a:srgbClr val="EEF2F6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27430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MULHER CIENTISTA HOMENAGEADA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Indique uma mulher cientista, vinculada ao tema (Fonte Arial </a:t>
            </a:r>
            <a:r>
              <a:rPr lang="en-US" sz="3200">
                <a:solidFill>
                  <a:srgbClr val="2D2D2D"/>
                </a:solidFill>
              </a:rPr>
              <a:t>32</a:t>
            </a:r>
            <a:r>
              <a:rPr b="0" i="0" lang="en-US" sz="32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914400" y="8503920"/>
            <a:ext cx="30567960" cy="25200"/>
          </a:xfrm>
          <a:prstGeom prst="rect">
            <a:avLst/>
          </a:prstGeom>
          <a:solidFill>
            <a:srgbClr val="6B7280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0" lIns="90000" spcFirstLastPara="1" rIns="90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914400" y="8961120"/>
            <a:ext cx="14812920" cy="91436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914400" y="8961120"/>
            <a:ext cx="14812920" cy="100548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36575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280160" y="10149840"/>
            <a:ext cx="14081400" cy="301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Insira aqui a introdução do seu trabalho. Apresente o tema de pesquisa, o contexto, a relevância do assunto e por que este estudo foi desenvolvido.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Se possível, evite textos em excesso. Use parágrafos objetivos que facilitem a leitura rápida durante a exposição na feira.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Lembre-se de contextualizar o trabalho com a temática de 'Meninas e Mulheres nas Ciências' e a cientista de referência escolhida no cabeçalho do painel.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914400" y="18562320"/>
            <a:ext cx="14812920" cy="54860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914400" y="18562320"/>
            <a:ext cx="14812920" cy="100548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36575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1280160" y="19751040"/>
            <a:ext cx="14081400" cy="1916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Insira aqui o objetivo geral e os objetivos específicos do seu projeto de pesquisa.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Objetivo Geral: Descreva a meta principal do trabalho em uma frase clara.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Objetivos Específicos: Detalhe as etapas necessárias para atingir a meta geral (pode usar tópicos com marcadores).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914400" y="24505920"/>
            <a:ext cx="14812920" cy="134413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914400" y="24505920"/>
            <a:ext cx="14812920" cy="100548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36575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1280160" y="25694640"/>
            <a:ext cx="14081400" cy="301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Descreva aqui o caminho metodológico seguido para a realização da pesquisa.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Como as etapas foram conduzidas? Quais materiais, ferramentas, questionários, softwares, análises químicas, livros ou técnicas foram utilizados? Apresente o processo cronologicamente.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Dica Visual: Prefira fluxogramas, esquemas ilustrativos, diagramas ou figuras em vez de blocos de texto muito longos. Isso ajuda os avaliadores e visitantes a compreenderem o seu trabalho rapidamente.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16669440" y="8961120"/>
            <a:ext cx="14812920" cy="169160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16669440" y="8961120"/>
            <a:ext cx="14812920" cy="100548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36575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 E DISCUSSÕES</a:t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17035200" y="10149840"/>
            <a:ext cx="14081400" cy="410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Esta é a seção mais importante do seu painel! Apresente aqui os resultados obtidos ao longo do projeto.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Use e abuse de gráficos, tabelas, diagramas, esquemas ou fotos de experimentos.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Cada gráfico ou tabela deve ter título claro e legendas explicativas.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Discuta os resultados: O que estes dados significam? Como eles respondem à sua pergunta inicial de pesquisa? Eles confirmam ou contradizem a teoria existente?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Deixe espaço suficiente nesta seção para colocar suas imagens de alta qualidade que representam o coração do seu projeto.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16669440" y="26334720"/>
            <a:ext cx="14812920" cy="6400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16669440" y="26334720"/>
            <a:ext cx="14812920" cy="100548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36575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17035200" y="27523440"/>
            <a:ext cx="14081400" cy="2647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Insira aqui as considerações finais obtidas a partir deste trabalho científico.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O que foi aprendido ou descoberto com a pesquisa?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Os objetivos propostos foram alcançados?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• Quais são os próximos passos ou sugestões de pesquisas futuras sobre o tema?</a:t>
            </a: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3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3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Escreva de forma sucinta e direta, destacando o impacto social ou científico do projeto.</a:t>
            </a:r>
            <a:endParaRPr b="0" i="0" sz="3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16669440" y="33192720"/>
            <a:ext cx="14812920" cy="47545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16669440" y="33192720"/>
            <a:ext cx="14812920" cy="1005480"/>
          </a:xfrm>
          <a:prstGeom prst="rect">
            <a:avLst/>
          </a:prstGeom>
          <a:solidFill>
            <a:srgbClr val="3B1E5C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365750" spcFirstLastPara="1" rIns="90000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17035200" y="34381440"/>
            <a:ext cx="14081400" cy="2647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Apresente as principais fontes de informação, livros, artigos científicos, sites ou relatórios utilizados para fundamentar sua pesquisa.</a:t>
            </a:r>
            <a:br>
              <a:rPr b="0" i="0" lang="en-US" sz="31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1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1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Seguir rigorosamente as normas da ABNT para citações bibliográficas.</a:t>
            </a:r>
            <a:br>
              <a:rPr b="0" i="0" lang="en-US" sz="3100" u="none" cap="none" strike="noStrike"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1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1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Exemplo de referência:</a:t>
            </a:r>
            <a:br>
              <a:rPr b="0" i="0" lang="en-US" sz="31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1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SOBRENOME, Nome. Título do livro. Edição. Cidade: Editora, Ano.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914400" y="38679120"/>
            <a:ext cx="30567960" cy="25200"/>
          </a:xfrm>
          <a:prstGeom prst="rect">
            <a:avLst/>
          </a:prstGeom>
          <a:solidFill>
            <a:srgbClr val="6B7280"/>
          </a:solidFill>
          <a:ln>
            <a:noFill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0" lIns="90000" spcFirstLastPara="1" rIns="900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1081075" y="42885375"/>
            <a:ext cx="30567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© 2026 IFSP Câmpus Matão. Todos os direitos reservados. XI Feira de Ciências, Arte e Cultura do IFSP Matão.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1500" y="39436189"/>
            <a:ext cx="13794701" cy="3416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6" y="38902225"/>
            <a:ext cx="3520517" cy="42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10786" y="40205550"/>
            <a:ext cx="5971639" cy="264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